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428" r:id="rId3"/>
    <p:sldId id="449" r:id="rId4"/>
    <p:sldId id="450" r:id="rId5"/>
    <p:sldId id="451" r:id="rId6"/>
    <p:sldId id="455" r:id="rId7"/>
    <p:sldId id="454" r:id="rId8"/>
    <p:sldId id="439" r:id="rId9"/>
    <p:sldId id="453" r:id="rId10"/>
    <p:sldId id="438" r:id="rId11"/>
    <p:sldId id="440" r:id="rId12"/>
    <p:sldId id="430" r:id="rId13"/>
    <p:sldId id="431" r:id="rId14"/>
    <p:sldId id="432" r:id="rId15"/>
    <p:sldId id="433" r:id="rId16"/>
    <p:sldId id="434" r:id="rId17"/>
    <p:sldId id="436" r:id="rId18"/>
    <p:sldId id="452" r:id="rId19"/>
    <p:sldId id="420" r:id="rId2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96"/>
    <a:srgbClr val="019E97"/>
    <a:srgbClr val="006600"/>
    <a:srgbClr val="0D7526"/>
    <a:srgbClr val="009999"/>
    <a:srgbClr val="7D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3" autoAdjust="0"/>
    <p:restoredTop sz="95113" autoAdjust="0"/>
  </p:normalViewPr>
  <p:slideViewPr>
    <p:cSldViewPr snapToGrid="0">
      <p:cViewPr varScale="1">
        <p:scale>
          <a:sx n="107" d="100"/>
          <a:sy n="107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604811582667695E-2"/>
          <c:y val="0.84774118456035175"/>
          <c:w val="0.85879037683466464"/>
          <c:h val="0.11096850963941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BB5D2109-11F2-4BE8-AA6D-DB232D2BE2AB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67DA157F-87F2-4E3F-9E0F-0395A4B1FA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2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88" cy="49696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798" y="0"/>
            <a:ext cx="2945288" cy="49696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3DC82BCB-2845-44F6-8AFB-BE814A601CA3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7553"/>
            <a:ext cx="5437822" cy="3909050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5288" cy="496967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798" y="9429672"/>
            <a:ext cx="2945288" cy="496967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315C4E62-2C19-4E67-99C6-EE1A37F11F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4E62-2C19-4E67-99C6-EE1A37F11FF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41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5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AB6C-40D6-4F68-B56D-F300FC7CDD42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8807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95D-DD68-42D4-B016-B56E57565D0C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31750"/>
            <a:ext cx="9144793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514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AA70-09F7-4F8A-8D71-B93C27F83681}" type="datetimeFigureOut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3C5D-EB62-46B0-B9AE-0D2F1BB623F4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-31750"/>
            <a:ext cx="9144793" cy="68768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41807" y="0"/>
            <a:ext cx="601666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3959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AB6C-40D6-4F68-B56D-F300FC7CDD42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31282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CAD6-4FC2-4C0C-9AD3-14FE710511F5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901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D08-9DB8-4124-B2A0-5680047F15D1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91300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D6FC-345B-43DB-8B92-E1955F8A4978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51949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24D5-2EC5-4C35-9B23-010BB4690AAC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157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" y="274"/>
            <a:ext cx="9143636" cy="685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4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1AFB-2DF9-45EE-9133-CBCD4A1891D3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42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156-CBF7-49E4-8322-1996D6507CC4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00813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4149-DA91-4E49-AC0D-79725FB9D363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54545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8585-29FB-463C-BBE8-4FF81056EBAA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14318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183-4335-4231-AE60-890D12703499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8569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71FC-9EAA-4030-B34B-2F7C2573284F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673351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7A82-C193-4B4A-8463-DCE4E6F38F65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50133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237-32D1-463F-AFB7-AC970ED828DA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48797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40F5-5067-4A7D-8871-BB6D117532AC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6252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58D-EB44-4DDA-8DCC-555ED19438C1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626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35" y="1643415"/>
            <a:ext cx="78867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10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" y="274"/>
            <a:ext cx="9143636" cy="68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5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1CDC-B3BA-45F9-AD4A-1031A563B114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9048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" y="274"/>
            <a:ext cx="9143636" cy="685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2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" y="274"/>
            <a:ext cx="9143636" cy="68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0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DEDC-DAF2-48B4-8B35-A410632E754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EB13-654F-4F56-8BAC-069F1548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6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817FE7-A97E-4720-9DE6-7C22D83732B4}" type="datetime1">
              <a:rPr lang="pt-BR" smtClean="0">
                <a:solidFill>
                  <a:srgbClr val="146194">
                    <a:lumMod val="50000"/>
                  </a:srgbClr>
                </a:solidFill>
              </a:rPr>
              <a:pPr/>
              <a:t>31/08/2017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" y="-31750"/>
            <a:ext cx="9144793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6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3" r:id="rId19"/>
  </p:sldLayoutIdLst>
  <p:transition spd="slow">
    <p:wipe dir="d"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93222" y="5698067"/>
            <a:ext cx="7886700" cy="728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3015017" y="3765670"/>
            <a:ext cx="3443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14119" y="5792874"/>
            <a:ext cx="499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283200" y="169334"/>
            <a:ext cx="3776131" cy="414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99960" y="962544"/>
            <a:ext cx="6400800" cy="409056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009999"/>
                </a:solidFill>
              </a:rPr>
              <a:t>RECEITAS PROJETADAS 2018 - 2021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97" y="1371600"/>
            <a:ext cx="6791325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0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1496" y="1413155"/>
            <a:ext cx="6726388" cy="3559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rgbClr val="009999"/>
                </a:solidFill>
              </a:rPr>
              <a:t>COMPOSIÇÃO DA </a:t>
            </a:r>
            <a:r>
              <a:rPr lang="pt-BR" sz="2000" b="1" dirty="0" smtClean="0">
                <a:solidFill>
                  <a:srgbClr val="009999"/>
                </a:solidFill>
              </a:rPr>
              <a:t>RECEITA</a:t>
            </a:r>
            <a:endParaRPr lang="pt-BR" sz="2000" b="1" dirty="0">
              <a:solidFill>
                <a:srgbClr val="009999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213949" y="16986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42" y="1866021"/>
            <a:ext cx="6660496" cy="46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612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8034" y="1514832"/>
            <a:ext cx="6400800" cy="44193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009999"/>
                </a:solidFill>
              </a:rPr>
              <a:t>DISPÊNDIOS POR TIPO DE </a:t>
            </a:r>
            <a:r>
              <a:rPr lang="pt-BR" sz="2000" b="1" dirty="0" smtClean="0">
                <a:solidFill>
                  <a:srgbClr val="009999"/>
                </a:solidFill>
              </a:rPr>
              <a:t>Programa</a:t>
            </a:r>
            <a:endParaRPr lang="pt-BR" sz="2000" b="1" dirty="0">
              <a:solidFill>
                <a:srgbClr val="009999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605" y="2136169"/>
            <a:ext cx="3733800" cy="105727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02935" y="3552250"/>
            <a:ext cx="6890999" cy="5894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>
                <a:solidFill>
                  <a:srgbClr val="009999"/>
                </a:solidFill>
              </a:rPr>
              <a:t>DESPESAS POR CATEGORIA ECONÔMICA E NATUREZA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23222" y="16986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5" y="4304598"/>
            <a:ext cx="7810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698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1342" y="1273834"/>
            <a:ext cx="8382000" cy="692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>
                <a:solidFill>
                  <a:srgbClr val="009999"/>
                </a:solidFill>
              </a:rPr>
              <a:t>Distribuição das DESPESAS POR </a:t>
            </a:r>
            <a:r>
              <a:rPr lang="pt-BR" sz="2000" b="1" dirty="0" smtClean="0">
                <a:solidFill>
                  <a:srgbClr val="009999"/>
                </a:solidFill>
              </a:rPr>
              <a:t>CATEGORIA ECONÔMICA </a:t>
            </a:r>
            <a:r>
              <a:rPr lang="pt-BR" sz="2000" b="1" dirty="0">
                <a:solidFill>
                  <a:srgbClr val="009999"/>
                </a:solidFill>
              </a:rPr>
              <a:t>E NATUREZA 2018 - 2021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67338" y="161258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185"/>
          <a:stretch/>
        </p:blipFill>
        <p:spPr>
          <a:xfrm>
            <a:off x="5367338" y="3040701"/>
            <a:ext cx="3585756" cy="16295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2" y="2464283"/>
            <a:ext cx="4842342" cy="34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1010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212" y="1291122"/>
            <a:ext cx="6400800" cy="603126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rgbClr val="009999"/>
                </a:solidFill>
              </a:rPr>
              <a:t>DISPÊNDIOS POR FUNÇÃO 2018 - 2021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528283" y="16986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648750"/>
              </p:ext>
            </p:extLst>
          </p:nvPr>
        </p:nvGraphicFramePr>
        <p:xfrm>
          <a:off x="3867150" y="1894248"/>
          <a:ext cx="5276850" cy="369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283" y="2160493"/>
            <a:ext cx="3270700" cy="38175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9" y="2578523"/>
            <a:ext cx="4986564" cy="29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494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62637"/>
              </p:ext>
            </p:extLst>
          </p:nvPr>
        </p:nvGraphicFramePr>
        <p:xfrm>
          <a:off x="306988" y="1399901"/>
          <a:ext cx="8825097" cy="5145112"/>
        </p:xfrm>
        <a:graphic>
          <a:graphicData uri="http://schemas.openxmlformats.org/drawingml/2006/table">
            <a:tbl>
              <a:tblPr/>
              <a:tblGrid>
                <a:gridCol w="173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4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3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5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8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90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580">
                <a:tc gridSpan="9">
                  <a:txBody>
                    <a:bodyPr/>
                    <a:lstStyle/>
                    <a:p>
                      <a:pPr algn="ctr" rtl="0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90">
                <a:tc gridSpan="2"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LIMITE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PREVISTOS(R$)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VALORES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PREVISTOS(%)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DEFINIÇÃO DE META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2019-2021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2019 -2021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(%)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2019 -2021 (%)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 de 25% da RLIT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1.010.693.460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3.533.599.277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1.041.014.264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3.639.607.256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25,75%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25,75%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Saúde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 de 15% da RLIT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606.416.076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2.120.159.566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1.041.014.264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3.639.607.255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25,75%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25,75%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Op. Crédito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Máximo de 16% da RCL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1.019.713.756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3.551.683.342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260.000.000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1.457.725.000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6,57%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Serv. Da Dívida Pública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Máximo de 11,5% da RCL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732.919.262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2.552.772.402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175.000.000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547.000.000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2,75%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2,46%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97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Despesa com Pessoal em Relação à Receita Corrente Líquida</a:t>
                      </a:r>
                    </a:p>
                  </a:txBody>
                  <a:tcPr marL="5493" marR="5493" marT="54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Abaixo do Limite Prudencial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(51,3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%) da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3.097.380.533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10.788.238.151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3.074.627.489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10.323.543.008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48,24%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46,51%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790">
                <a:tc>
                  <a:txBody>
                    <a:bodyPr/>
                    <a:lstStyle/>
                    <a:p>
                      <a:pPr algn="l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2019 -2021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19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RLIT - Receita Líquida de Impostos e Transferências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4.042.773.841 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14.134.397.106 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RCL - Receita Corrente Líquida</a:t>
                      </a:r>
                    </a:p>
                  </a:txBody>
                  <a:tcPr marL="5493" marR="5493" marT="54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6.373.210.974 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22.198.020.886 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1407" y="1464126"/>
            <a:ext cx="824669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METAS DOS INDICADORES PARA CUMPRIMENTO LEGAL - CF e LRF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519738" y="16986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700" b="1" dirty="0">
                <a:solidFill>
                  <a:srgbClr val="019E97"/>
                </a:solidFill>
              </a:rPr>
              <a:t>PPA EM RESULTADOS E GRANDES NÚMEROS</a:t>
            </a:r>
          </a:p>
        </p:txBody>
      </p:sp>
    </p:spTree>
    <p:extLst>
      <p:ext uri="{BB962C8B-B14F-4D97-AF65-F5344CB8AC3E}">
        <p14:creationId xmlns:p14="http://schemas.microsoft.com/office/powerpoint/2010/main" val="101353050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6568" y="964534"/>
            <a:ext cx="4062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2000" b="1" dirty="0">
                <a:solidFill>
                  <a:srgbClr val="019E97"/>
                </a:solidFill>
                <a:latin typeface="Calibri" panose="020F0502020204030204" pitchFamily="34" charset="0"/>
              </a:rPr>
              <a:t>Principais Investimentos 2018 - 2021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67338" y="13989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>
                <a:solidFill>
                  <a:srgbClr val="019E97"/>
                </a:solidFill>
              </a:rPr>
              <a:t>RESULTADOS E GRANDES NÚMEROS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42590"/>
              </p:ext>
            </p:extLst>
          </p:nvPr>
        </p:nvGraphicFramePr>
        <p:xfrm>
          <a:off x="1039907" y="1486266"/>
          <a:ext cx="6893857" cy="5253640"/>
        </p:xfrm>
        <a:graphic>
          <a:graphicData uri="http://schemas.openxmlformats.org/drawingml/2006/table">
            <a:tbl>
              <a:tblPr/>
              <a:tblGrid>
                <a:gridCol w="5881258"/>
                <a:gridCol w="1012599"/>
              </a:tblGrid>
              <a:tr h="146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AÇÕES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HABITAÇÃO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APOIAR A IMPLANTAÇÃO DE INFRAESTRUTURA - PROGRAMA MINHA CASA MINHA VIDA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265.427.027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URBANISMO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REALIZAÇÃO DE OBRAS DE MANUTENÇÃO DO PARQUE DE ILUMINAÇÃO PUBLICA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234.170.529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AMPLIAÇÃO E RECUPERAÇÃO DO SISTEMA DE DRENAGEM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162.523.474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DESAPROPRIAÇÃO, INDENIZAÇÃO, LICENÇAS E DESPESAS AFINS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124.353.145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IMPLANTAÇÃO, RESTAURAÇÃO E AMPLIAÇÃO DE OBRAS DE MOBILIDADE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106.478.705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EQUIPAMENTOS PÚBLICOS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106.360.510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ELABORAÇÃO DE ESTUDOS, PROJETOS E ORÇAMENTOS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86.942.698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IMPLANTAÇÃO, RESTAURAÇÃO E AMPLIAÇÃO DE EQUIPAMENTOS DE MOBILIDADE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85.741.136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IMPLANTAÇÃO, RECUPERAÇÃO E AMPLIAÇÃO DA INFRAESTRUTURA VIÁRIA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70.400.796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CONSTRUÇÃO, AMPLIAÇÃO E PAVIMENTAÇÃO DE VIAS E URBANIZAÇÃO DE ESPAÇOS PÚBLICOS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42.872.086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IMPLANTAÇÃO, RECUPERAÇÃO E AMPLIAÇÃO DE EQUIPAMENTOS TURÍSTICOS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41.872.086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CONSTRUÇÃO, AMPLIAÇÃO E REFORMA DE EQUIPAMENTOS CULTURAIS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175.985.958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MANUTENÇÃO E QUALIFICAÇÃO DO ENSINO FUNDAMENTAL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116.073.807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ESCOLAS EM TEMPO INTEGRAL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112.124.373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EQUIPAMENTOS DE EDUCAÇÃO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63.488.424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UNIDADES ESCOLARES - ENSINO FUNDAMENTAL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56.706.005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CONSTRUÇÃO, AMPLIAÇÃO E REFORMA DE PRÉDIOS PÚBLICOS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55.190.556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CENTROS DE EDUCAÇÃO INFANTIL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54.453.661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UM ANEXO PARA EMERGÊNCIA DO IJF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97.630.050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 DOS PONTOS DE ATENÇÃO ESPECIALIZADA A SAÚDE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77.579.000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AMPLIAÇÃO, REFORMA E AQUISIÇÃO DE EQUIPAMENTOS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57.661.848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  DE HOSPITAL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46.960.563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CONSTRUÇÃO DE EQUIPAMENTOS DE SAÚDE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42.872.086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 DE UNIDADES DE SAÚDE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39.200.000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PÚBLICA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6839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 DE EQUIPAMENTOS PARA O CONTROLE DE TRÁFEGO EM ÁREA DE FORTALEZA </a:t>
                      </a:r>
                      <a:r>
                        <a:rPr lang="pt-B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</a:t>
                      </a:r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GCTAFOR)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75.511.861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ADMINISTRAÇÃO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AQUISIÇÃO E IMPLANTAÇÃO DE EQUIPAMENTOS, PRODUTOS E SERVIÇOS DE TIC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48.712.155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"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IMPLANTAÇÃO E AMPLIAÇÃO DA INFRAESTRUTURA DA REDE DE TIC DA PMF - FIBRAFOR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47.697.821</a:t>
                      </a:r>
                    </a:p>
                  </a:txBody>
                  <a:tcPr marL="5324" marR="5324" marT="5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8845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67338" y="139893"/>
            <a:ext cx="3776662" cy="41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t-BR" sz="1800" b="1" dirty="0" smtClean="0">
                <a:solidFill>
                  <a:srgbClr val="019E97"/>
                </a:solidFill>
              </a:rPr>
              <a:t>ALGUMAS ENTREGAS DO PPA</a:t>
            </a:r>
            <a:endParaRPr lang="pt-BR" sz="1800" b="1" dirty="0">
              <a:solidFill>
                <a:srgbClr val="019E97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52426"/>
              </p:ext>
            </p:extLst>
          </p:nvPr>
        </p:nvGraphicFramePr>
        <p:xfrm>
          <a:off x="784924" y="1411154"/>
          <a:ext cx="7830158" cy="5286284"/>
        </p:xfrm>
        <a:graphic>
          <a:graphicData uri="http://schemas.openxmlformats.org/drawingml/2006/table">
            <a:tbl>
              <a:tblPr/>
              <a:tblGrid>
                <a:gridCol w="7830158"/>
              </a:tblGrid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Conclusão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IJF 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Policlínicas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Escolas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Tempo Integral – </a:t>
                      </a:r>
                      <a:r>
                        <a:rPr lang="pt-BR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mil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vagas em creches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novos CUCAS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mil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unidades Habitacionais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Regularização de 38.100 habitações (Papeis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Casa)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2027">
                <a:tc>
                  <a:txBody>
                    <a:bodyPr/>
                    <a:lstStyle/>
                    <a:p>
                      <a:pPr marL="285750" marR="0" lvl="0" indent="-28575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Iluminação branca/LED em 100% das ruas de Fortaleza</a:t>
                      </a: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de requalificação de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Bairros (drenagem, pavimentação, esgotamento sanitário) – PROINFRA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Corredor Gastronômico da Varjota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Areninhas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46546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dos ônibus com ar-condicionado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772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Conclusão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 túneis da Via Expressa (Av. Padre Antônio Tomás e Av. Alberto Sá)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501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Túnel da Germano Franco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Conclusão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Av. </a:t>
                      </a:r>
                      <a:r>
                        <a:rPr lang="pt-BR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Aguanambi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requalificação da BR 116 para BRT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Células de Proteção Urbana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de 200 praças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WiFi nas praças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8" marR="5708" marT="5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8873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7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276200" y="162962"/>
            <a:ext cx="3671787" cy="4078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019E97"/>
                </a:solidFill>
              </a:rPr>
              <a:t>PARTICIPAÇÃO SOCIAL</a:t>
            </a:r>
          </a:p>
        </p:txBody>
      </p:sp>
      <p:sp>
        <p:nvSpPr>
          <p:cNvPr id="17" name="Retângulo de cantos arredondados 9"/>
          <p:cNvSpPr>
            <a:spLocks noChangeArrowheads="1"/>
          </p:cNvSpPr>
          <p:nvPr/>
        </p:nvSpPr>
        <p:spPr bwMode="auto">
          <a:xfrm>
            <a:off x="1005973" y="1521655"/>
            <a:ext cx="2287916" cy="713044"/>
          </a:xfrm>
          <a:prstGeom prst="roundRect">
            <a:avLst>
              <a:gd name="adj" fmla="val 16667"/>
            </a:avLst>
          </a:prstGeom>
          <a:solidFill>
            <a:srgbClr val="019D96">
              <a:alpha val="20000"/>
            </a:srgb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Ciclos de Planejamento Participativo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Elaboração </a:t>
            </a:r>
            <a:r>
              <a:rPr kumimoji="0" lang="pt-BR" altLang="pt-B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LOA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tângulo de cantos arredondados 9"/>
          <p:cNvSpPr>
            <a:spLocks noChangeArrowheads="1"/>
          </p:cNvSpPr>
          <p:nvPr/>
        </p:nvSpPr>
        <p:spPr bwMode="auto">
          <a:xfrm>
            <a:off x="1005973" y="2406950"/>
            <a:ext cx="2287916" cy="1349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 – 2016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132 eventos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Eleição dos agentes de cidadania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Aproximadamente 22.000 participantes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altLang="pt-BR" sz="1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tângulo de cantos arredondados 9"/>
          <p:cNvSpPr>
            <a:spLocks noChangeArrowheads="1"/>
          </p:cNvSpPr>
          <p:nvPr/>
        </p:nvSpPr>
        <p:spPr bwMode="auto">
          <a:xfrm>
            <a:off x="3702648" y="1513326"/>
            <a:ext cx="2287916" cy="713044"/>
          </a:xfrm>
          <a:prstGeom prst="roundRect">
            <a:avLst>
              <a:gd name="adj" fmla="val 16667"/>
            </a:avLst>
          </a:prstGeom>
          <a:solidFill>
            <a:srgbClr val="019D96">
              <a:alpha val="20000"/>
            </a:srgb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Prefeitura e CMF nos Bairros</a:t>
            </a:r>
            <a:endParaRPr kumimoji="0" lang="pt-BR" altLang="pt-B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etângulo de cantos arredondados 9"/>
          <p:cNvSpPr>
            <a:spLocks noChangeArrowheads="1"/>
          </p:cNvSpPr>
          <p:nvPr/>
        </p:nvSpPr>
        <p:spPr bwMode="auto">
          <a:xfrm>
            <a:off x="3632792" y="2417547"/>
            <a:ext cx="2357771" cy="13384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2017</a:t>
            </a:r>
            <a:endParaRPr kumimoji="0" lang="pt-BR" altLang="pt-B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Jangurussu</a:t>
            </a:r>
            <a:r>
              <a:rPr lang="pt-BR" alt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alt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Bom </a:t>
            </a:r>
            <a:r>
              <a:rPr lang="pt-BR" alt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Jardim, Vicente Pinzon e </a:t>
            </a:r>
            <a:r>
              <a:rPr lang="pt-BR" altLang="pt-B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Pirambu</a:t>
            </a:r>
            <a:endParaRPr lang="pt-BR" altLang="pt-B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tângulo de cantos arredondados 9"/>
          <p:cNvSpPr>
            <a:spLocks noChangeArrowheads="1"/>
          </p:cNvSpPr>
          <p:nvPr/>
        </p:nvSpPr>
        <p:spPr bwMode="auto">
          <a:xfrm>
            <a:off x="6259614" y="1533859"/>
            <a:ext cx="2287916" cy="713044"/>
          </a:xfrm>
          <a:prstGeom prst="roundRect">
            <a:avLst>
              <a:gd name="adj" fmla="val 16667"/>
            </a:avLst>
          </a:prstGeom>
          <a:solidFill>
            <a:srgbClr val="019D96">
              <a:alpha val="20000"/>
            </a:srgb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Fortaleza 2040</a:t>
            </a:r>
            <a:endParaRPr kumimoji="0" lang="pt-BR" altLang="pt-B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Retângulo de cantos arredondados 9"/>
          <p:cNvSpPr>
            <a:spLocks noChangeArrowheads="1"/>
          </p:cNvSpPr>
          <p:nvPr/>
        </p:nvSpPr>
        <p:spPr bwMode="auto">
          <a:xfrm>
            <a:off x="6259614" y="2406950"/>
            <a:ext cx="2287917" cy="1349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2015 - 2016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8.445 participantes -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Eventos participativos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3.404 participantes -  Reuniões de bairros</a:t>
            </a:r>
          </a:p>
        </p:txBody>
      </p:sp>
      <p:sp>
        <p:nvSpPr>
          <p:cNvPr id="35" name="Retângulo de cantos arredondados 1"/>
          <p:cNvSpPr>
            <a:spLocks noChangeArrowheads="1"/>
          </p:cNvSpPr>
          <p:nvPr/>
        </p:nvSpPr>
        <p:spPr bwMode="auto">
          <a:xfrm>
            <a:off x="3057575" y="4065918"/>
            <a:ext cx="3537115" cy="630419"/>
          </a:xfrm>
          <a:prstGeom prst="roundRect">
            <a:avLst>
              <a:gd name="adj" fmla="val 16667"/>
            </a:avLst>
          </a:prstGeom>
          <a:solidFill>
            <a:srgbClr val="019E97">
              <a:alpha val="24000"/>
            </a:srgb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Instâncias Municipais de Controle e Participação Social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6" name="Retângulo de cantos arredondados 9"/>
          <p:cNvSpPr>
            <a:spLocks noChangeArrowheads="1"/>
          </p:cNvSpPr>
          <p:nvPr/>
        </p:nvSpPr>
        <p:spPr bwMode="auto">
          <a:xfrm>
            <a:off x="2519289" y="4912281"/>
            <a:ext cx="4584776" cy="13665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 LT Std"/>
              </a:rPr>
              <a:t>112 conselhos locais de saúde, </a:t>
            </a:r>
          </a:p>
          <a:p>
            <a:pPr algn="ctr"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 LT Std"/>
              </a:rPr>
              <a:t>06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 LT Std"/>
              </a:rPr>
              <a:t>conselhos regionais de saúde e </a:t>
            </a:r>
          </a:p>
          <a:p>
            <a:pPr algn="ctr"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rutiger LT Std"/>
              </a:rPr>
              <a:t>30 conselhos municipais de políticas públicas</a:t>
            </a:r>
            <a:endParaRPr kumimoji="0" lang="pt-BR" altLang="pt-BR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5908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12414" y="23871"/>
            <a:ext cx="3671787" cy="6465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19E97"/>
                </a:solidFill>
              </a:rPr>
              <a:t>PROCESSO PARTICIPATIVO</a:t>
            </a:r>
          </a:p>
          <a:p>
            <a:pPr algn="ctr"/>
            <a:r>
              <a:rPr lang="pt-BR" sz="2000" b="1" dirty="0" err="1" smtClean="0">
                <a:solidFill>
                  <a:srgbClr val="019E97"/>
                </a:solidFill>
              </a:rPr>
              <a:t>Ppa</a:t>
            </a:r>
            <a:r>
              <a:rPr lang="pt-BR" sz="2000" b="1" dirty="0" smtClean="0">
                <a:solidFill>
                  <a:srgbClr val="019E97"/>
                </a:solidFill>
              </a:rPr>
              <a:t> 2018-2021</a:t>
            </a:r>
            <a:endParaRPr lang="pt-BR" sz="2000" b="1" dirty="0">
              <a:solidFill>
                <a:srgbClr val="019E97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0624" y="4804020"/>
            <a:ext cx="4720743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rgbClr val="019E97"/>
                </a:solidFill>
                <a:latin typeface="Calibri" panose="020F0502020204030204" pitchFamily="34" charset="0"/>
              </a:rPr>
              <a:t>CONSELHOS DE POLÍTICAS PÚBLICAS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1267" y="1363558"/>
            <a:ext cx="4429175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rgbClr val="019E97"/>
                </a:solidFill>
                <a:latin typeface="Calibri" panose="020F0502020204030204" pitchFamily="34" charset="0"/>
              </a:rPr>
              <a:t>ENCONTROS REGIONAIS E TERRITORIAIS </a:t>
            </a:r>
            <a:endParaRPr lang="pt-BR" sz="2000" b="1" dirty="0">
              <a:solidFill>
                <a:srgbClr val="019E97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57413" y="4564758"/>
            <a:ext cx="6485359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000" b="1" dirty="0">
              <a:solidFill>
                <a:srgbClr val="019E9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87943" y="5359793"/>
            <a:ext cx="4165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Conselhos presentes: </a:t>
            </a: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21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Participantes: </a:t>
            </a:r>
            <a:r>
              <a:rPr lang="pt-B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75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conselheiros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33876"/>
              </p:ext>
            </p:extLst>
          </p:nvPr>
        </p:nvGraphicFramePr>
        <p:xfrm>
          <a:off x="1087943" y="1902716"/>
          <a:ext cx="6352761" cy="272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254"/>
                <a:gridCol w="1025254"/>
                <a:gridCol w="1137235"/>
                <a:gridCol w="830935"/>
                <a:gridCol w="1129696"/>
                <a:gridCol w="1204387"/>
              </a:tblGrid>
              <a:tr h="1928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Calibri" panose="020F0502020204030204" pitchFamily="34" charset="0"/>
                        </a:rPr>
                        <a:t>ENCONTROS REGIONAIS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Calibri" panose="020F0502020204030204" pitchFamily="34" charset="0"/>
                        </a:rPr>
                        <a:t>ENCONTROS TERRITORIAIS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75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</a:rPr>
                        <a:t>QUANTIDADE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</a:rPr>
                        <a:t>Nº DE PARTICIPANTES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</a:rPr>
                        <a:t>BAIRROS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</a:rPr>
                        <a:t>PARTICIPANTES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Calibri" panose="020F0502020204030204" pitchFamily="34" charset="0"/>
                        </a:rPr>
                        <a:t>PROPOSTAS APRESENTADAS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>
                        <a:alpha val="54000"/>
                      </a:srgbClr>
                    </a:solidFill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II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III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IV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344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VI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</a:rPr>
                        <a:t>566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3" marR="61943" marT="86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>
                        <a:alpha val="42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4520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757413" y="4564758"/>
            <a:ext cx="6485359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000" b="1" dirty="0">
              <a:solidFill>
                <a:srgbClr val="019E97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7412" y="1130825"/>
            <a:ext cx="67819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19E9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CONSOLIDADO DAS PROPOSTAS PRIORIZADAS NO PROCESSO DE PARTICIPAÇÃO POPULAR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rgbClr val="019E97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342" y="6516313"/>
            <a:ext cx="25186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Fonte : CEPS/elaboração SEPOG/COPLAM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47220"/>
              </p:ext>
            </p:extLst>
          </p:nvPr>
        </p:nvGraphicFramePr>
        <p:xfrm>
          <a:off x="6291345" y="2074392"/>
          <a:ext cx="2495945" cy="42062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95999"/>
                <a:gridCol w="899946"/>
              </a:tblGrid>
              <a:tr h="1721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</a:rPr>
                        <a:t>ÁREA TEMÁTICA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Calibri" panose="020F0502020204030204" pitchFamily="34" charset="0"/>
                        </a:rPr>
                        <a:t>PROPOSTAS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Saúde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Esporte e lazer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Meio ambiente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Mobilidade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Assistência social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Segurança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Transporte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Habitação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Segurança alimentar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Desenvolvimento econômico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Governança Municipal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Juventude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Direito e cidadania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Conhecimento e inovação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Enfrentamento às drogas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21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Calibri" panose="020F0502020204030204" pitchFamily="34" charset="0"/>
                        </a:rPr>
                        <a:t>566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312414" y="23871"/>
            <a:ext cx="3671787" cy="6465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19E97"/>
                </a:solidFill>
              </a:rPr>
              <a:t>PROCESSO PARTICIPATIVO</a:t>
            </a:r>
          </a:p>
          <a:p>
            <a:pPr algn="ctr"/>
            <a:r>
              <a:rPr lang="pt-BR" sz="2000" b="1" dirty="0" err="1" smtClean="0">
                <a:solidFill>
                  <a:srgbClr val="019E97"/>
                </a:solidFill>
              </a:rPr>
              <a:t>Ppa</a:t>
            </a:r>
            <a:r>
              <a:rPr lang="pt-BR" sz="2000" b="1" dirty="0" smtClean="0">
                <a:solidFill>
                  <a:srgbClr val="019E97"/>
                </a:solidFill>
              </a:rPr>
              <a:t> 2018-2021</a:t>
            </a:r>
            <a:endParaRPr lang="pt-BR" sz="2000" b="1" dirty="0">
              <a:solidFill>
                <a:srgbClr val="019E9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2" y="2547462"/>
            <a:ext cx="5721808" cy="32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566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283200" y="169334"/>
            <a:ext cx="3776131" cy="414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 smtClean="0">
                <a:solidFill>
                  <a:srgbClr val="019E97"/>
                </a:solidFill>
              </a:rPr>
              <a:t>SUMÁRIO</a:t>
            </a:r>
            <a:endParaRPr lang="pt-BR" sz="1800" b="1" dirty="0">
              <a:solidFill>
                <a:srgbClr val="019E97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36567" y="1254623"/>
            <a:ext cx="336285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VOLUME II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RELATÓRIOS PPA 2018-2021</a:t>
            </a:r>
            <a:endParaRPr lang="pt-B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pt-BR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Relatório I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– Demonstrativo Consolidado da Programação Orçamentária por Eixo e Área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Temática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II –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 Descritivo dos Programas de Governo por Eixo, Resultado Estratégico e Área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Temática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III –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Programas por Unidade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Orçamentária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IV –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Demonstrativo por Órgão, Programa 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V –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 Regionalização das Ações e Metas Físicas dos Programas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Finalísticos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VI –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Regionalização das Ações e Metas Financeiras dos Programas Finalísticos</a:t>
            </a:r>
          </a:p>
          <a:p>
            <a:pPr>
              <a:spcAft>
                <a:spcPts val="60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Relatório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VII –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Demonstrativo por Função e 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Subfunção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2098" y="1183599"/>
            <a:ext cx="44614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I</a:t>
            </a:r>
          </a:p>
          <a:p>
            <a:pPr marL="90488" indent="-90488">
              <a:spcAft>
                <a:spcPts val="0"/>
              </a:spcAft>
            </a:pP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-90488"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Mensagem do Prefeito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-90488"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Lei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-90488"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Sumário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Fortaleza Hoje 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Formação Histórica da Cidade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Perfil Socioeconômico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Etária da População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de Fortaleza 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Estágio Atual do Desenvolvimento Social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Qualidade de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Vida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População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na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Cidade Integrada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Acessível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Justa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 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Bem-estar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Participativo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Orientação Estratégica do Governo 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Eixos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Resultados Estratégicos e Á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 Temáticas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Programática </a:t>
            </a:r>
            <a:r>
              <a:rPr lang="pt-BR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Intersetorial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Governo 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PPA em Resultados e Grandes Números</a:t>
            </a:r>
          </a:p>
          <a:p>
            <a:pPr lvl="0"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1.    Agenda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 de Governo – Resultados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Sintéticos</a:t>
            </a:r>
          </a:p>
          <a:p>
            <a:pPr lvl="0"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2.    Financiamento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Plano</a:t>
            </a: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   Gestão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PPA  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Gerenciamento e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Responsabilidade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Revisão do PPA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2018-2021</a:t>
            </a:r>
          </a:p>
          <a:p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   Apêndices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Especificações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Fontes de Recursos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Especificações dos Indicadores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Glossário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0915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940" y="1268019"/>
            <a:ext cx="7119406" cy="570285"/>
          </a:xfrm>
        </p:spPr>
        <p:txBody>
          <a:bodyPr>
            <a:noAutofit/>
          </a:bodyPr>
          <a:lstStyle/>
          <a:p>
            <a:pPr algn="ctr"/>
            <a:r>
              <a:rPr lang="pt-BR" sz="2000" b="1" smtClean="0">
                <a:solidFill>
                  <a:srgbClr val="009999"/>
                </a:solidFill>
                <a:latin typeface="Calibri" panose="020F0502020204030204" pitchFamily="34" charset="0"/>
              </a:rPr>
              <a:t>Alguns PRINCIPAIS </a:t>
            </a:r>
            <a:r>
              <a:rPr lang="pt-BR" sz="2000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INDICADORES</a:t>
            </a:r>
            <a:endParaRPr lang="pt-BR" sz="2000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08427" y="117609"/>
            <a:ext cx="3510067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700" b="1" dirty="0" smtClean="0">
                <a:solidFill>
                  <a:srgbClr val="019E97"/>
                </a:solidFill>
              </a:rPr>
              <a:t>Gestão por resultados</a:t>
            </a:r>
            <a:endParaRPr lang="pt-BR" sz="1700" b="1" dirty="0">
              <a:solidFill>
                <a:srgbClr val="019E97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22114"/>
              </p:ext>
            </p:extLst>
          </p:nvPr>
        </p:nvGraphicFramePr>
        <p:xfrm>
          <a:off x="512804" y="2086382"/>
          <a:ext cx="8221677" cy="4122710"/>
        </p:xfrm>
        <a:graphic>
          <a:graphicData uri="http://schemas.openxmlformats.org/drawingml/2006/table">
            <a:tbl>
              <a:tblPr/>
              <a:tblGrid>
                <a:gridCol w="6518383"/>
                <a:gridCol w="842682"/>
                <a:gridCol w="860612"/>
              </a:tblGrid>
              <a:tr h="312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9413" marR="9413" marT="9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3" marR="9413" marT="9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3" marR="9413" marT="9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D96"/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Velocidade média de ônibus em vias com faixas exclusivas (km/h)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Mortalidade Infantil (por mil nascidos vivos)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das  Equipes de Atenção Primária à Saúde (ESF+EACS)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Bairros beneficiados pelas ações de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Desenvolvimento da Educação Básica da Rede Municipal de Fortaleza (IDEB) - Anos Iniciais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alunos matriculados em educação de tempo integral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Jovens beneficiados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pelos Programas de Políticas Públicas da Juventude (UND)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Mortes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acidentes no trânsito (morte por 10 mil veículos)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espaços públicos adotados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Taxa de internação por condições sensíveis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à Atenção Primária 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jovens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beneficiados com ações de prevenção ao uso de drogas ou de redução de danos</a:t>
                      </a: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9436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5129" y="1622612"/>
            <a:ext cx="8509073" cy="502263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EIXO I – EQUIDADE TERRITORIAL e SOCIAL 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Segura, Inclusiva e Justa - Territórios com redução das desigualdades sociais e integrados à sociabilidade urbana.</a:t>
            </a:r>
          </a:p>
          <a:p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EIXO II - CIDADE INTEGRADA ACESSÍVEL E JUSTA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da Mobilidade - Melhoria da forma e  acessibilidade urbana.</a:t>
            </a:r>
            <a:b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t-BR" sz="1200" b="1" dirty="0">
              <a:solidFill>
                <a:srgbClr val="019E97"/>
              </a:solidFill>
              <a:latin typeface="Calibri" panose="020F0502020204030204" pitchFamily="34" charset="0"/>
            </a:endParaRPr>
          </a:p>
          <a:p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EIXO III – VIDA COMUNITÁRIA, ACOLHIMENTO E BEM-ESTAR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Saudável - Melhoria da saúde da população.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Segura Inclusiva e Justa - Comunidade acolhedora, inclusiva, com valorização e respeito à diversidade.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da Juventude -Promover atenção integral à juventude com ênfase na inserção produtiva e social.</a:t>
            </a: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EIXO IV– DESENVOLVIMENTO DA CULTURA E DO CONHECIMENTO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do Conhecimento - População com acesso à educação de qualidade, ao conhecimento e aos bens culturais.</a:t>
            </a:r>
          </a:p>
          <a:p>
            <a:r>
              <a:rPr lang="pt-BR" sz="1200" dirty="0">
                <a:solidFill>
                  <a:srgbClr val="0D7526"/>
                </a:solidFill>
                <a:latin typeface="Calibri" panose="020F0502020204030204" pitchFamily="34" charset="0"/>
              </a:rPr>
              <a:t/>
            </a:r>
            <a:br>
              <a:rPr lang="pt-BR" sz="1200" dirty="0">
                <a:solidFill>
                  <a:srgbClr val="0D7526"/>
                </a:solidFill>
                <a:latin typeface="Calibri" panose="020F0502020204030204" pitchFamily="34" charset="0"/>
              </a:rPr>
            </a:br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EIXO V – QUALIDADE DO MEIO AMBIENTE E DOS RECURSOS NATURAIS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Sustentável - Recursos naturais protegidos e qualidade do meio ambiente assegurada </a:t>
            </a:r>
          </a:p>
          <a:p>
            <a:pPr marL="271463">
              <a:buFont typeface="Arial" panose="020B0604020202020204" pitchFamily="34" charset="0"/>
              <a:buChar char="•"/>
            </a:pPr>
            <a:endParaRPr lang="pt-BR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71463" indent="-271463"/>
            <a:r>
              <a:rPr lang="pt-BR" sz="1200" b="1" dirty="0" smtClean="0">
                <a:solidFill>
                  <a:srgbClr val="019D96"/>
                </a:solidFill>
                <a:latin typeface="Calibri" panose="020F0502020204030204" pitchFamily="34" charset="0"/>
              </a:rPr>
              <a:t>EIXO </a:t>
            </a:r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VI - DINAMIZAÇÃO ECONÔMICA E INCLUSÃO PRODUTIVA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Produtiva e Inovadora - Desenvolvimento econômico sustentável, solidário, competitivo e dinamizado.</a:t>
            </a: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200" b="1" dirty="0" smtClean="0">
                <a:solidFill>
                  <a:srgbClr val="019D96"/>
                </a:solidFill>
                <a:latin typeface="Calibri" panose="020F0502020204030204" pitchFamily="34" charset="0"/>
              </a:rPr>
              <a:t>EIXO </a:t>
            </a:r>
            <a:r>
              <a:rPr lang="pt-BR" sz="1200" b="1" dirty="0">
                <a:solidFill>
                  <a:srgbClr val="019D96"/>
                </a:solidFill>
                <a:latin typeface="Calibri" panose="020F0502020204030204" pitchFamily="34" charset="0"/>
              </a:rPr>
              <a:t>VII - GOVERNANÇA MUNICIPAL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</a:rPr>
              <a:t>Fortaleza Planejada e Participativa  - Gestão planejada e  participativa dos serviços públicos, com foco no acolhimento,  equilíbrio fiscal e transparência.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12415" y="135716"/>
            <a:ext cx="3671787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700" b="1" dirty="0">
                <a:solidFill>
                  <a:srgbClr val="019E97"/>
                </a:solidFill>
              </a:rPr>
              <a:t>DIRECIONAMENTO ESTRATÉGICO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0AE0C08-3CE6-45F2-BB7B-C87A1947C7AB}"/>
              </a:ext>
            </a:extLst>
          </p:cNvPr>
          <p:cNvSpPr txBox="1"/>
          <p:nvPr/>
        </p:nvSpPr>
        <p:spPr>
          <a:xfrm>
            <a:off x="2395797" y="1123509"/>
            <a:ext cx="435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19D96"/>
                </a:solidFill>
                <a:latin typeface="Calibri" panose="020F0502020204030204" pitchFamily="34" charset="0"/>
              </a:rPr>
              <a:t>EIXOS E RESULTADOS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1182207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930" y="1034935"/>
            <a:ext cx="6400800" cy="570285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rgbClr val="009999"/>
                </a:solidFill>
                <a:latin typeface="Calibri" panose="020F0502020204030204" pitchFamily="34" charset="0"/>
              </a:rPr>
              <a:t>DISTRIBUIÇÃO DOS RECURSOS POR EIXO 2018 </a:t>
            </a:r>
            <a:r>
              <a:rPr lang="pt-BR" sz="2000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– 2021 (R$)</a:t>
            </a:r>
            <a:endParaRPr lang="pt-BR" sz="2000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08427" y="117609"/>
            <a:ext cx="3635573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700" b="1" dirty="0">
                <a:solidFill>
                  <a:srgbClr val="019E97"/>
                </a:solidFill>
              </a:rPr>
              <a:t>DIRECIONAMENTO ESTRATÉGICO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07265"/>
              </p:ext>
            </p:extLst>
          </p:nvPr>
        </p:nvGraphicFramePr>
        <p:xfrm>
          <a:off x="723283" y="1739690"/>
          <a:ext cx="7802151" cy="4791410"/>
        </p:xfrm>
        <a:graphic>
          <a:graphicData uri="http://schemas.openxmlformats.org/drawingml/2006/table">
            <a:tbl>
              <a:tblPr/>
              <a:tblGrid>
                <a:gridCol w="5892670"/>
                <a:gridCol w="1111624"/>
                <a:gridCol w="797857"/>
              </a:tblGrid>
              <a:tr h="2504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EIXO /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RESULTADO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</a:p>
                  </a:txBody>
                  <a:tcPr marL="6275" marR="6275" marT="62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2018 -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D96"/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I - Equidade Territorial e Social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2.320.857.034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Segura- Inclusiva e Justa - Territórios com redução das desigualdades sociais e integrados à sociabilidade urbana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2.320.857.034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II - Cidade Integrada- Acessível e Justa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1.238.642.134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da Mobilidade -  Melhoria da forma e acessibilidade urbana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1.238.642.134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III - Vida Comunitária- Acolhimento e Bem-Estar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7.137.373.658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da Juventude - Promover atenção integral à juventude com ênfase na inserção produtiva e social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86.563.190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Saudável - Melhoria da saúde da população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6.660.599.690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Segura Inclusiva e Justa -   Comunidade acolhedora- inclusiva- com valorização e respeito à diversidade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390.210.778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IV - Desenvolvimento da Cultura e do Conhecimento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7.137.329.918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do Conhecimento -   População com acesso à educação de qualidade- ao conhecimento e aos bens culturais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7.137.329.918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V - Qualidade do Meio Ambiente e dos Recursos Naturais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1.390.761.655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Sustentável -  Recursos naturais protegidos e qualidade do meio ambiente assegurada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1.390.761.655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VI - Desenvolvimento Econômico e Inclusão Produtiva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301.188.264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Produtiva e Inovadora -   Desenvolvimento econômico sustentável- solidário- competitivo e dinamizado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301.188.264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Eixo VII - Governança Municipal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1.057.073.058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1317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Fortaleza Planejada e Participativa -   Gestão planejada e participativa dos serviços públicos- com foco no acolhimento- equilíbrio fiscal e transparência</a:t>
                      </a:r>
                    </a:p>
                  </a:txBody>
                  <a:tcPr marL="56478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1.057.073.058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0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20.583.225.721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275" marR="6275" marT="6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1929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0473" y="1321806"/>
            <a:ext cx="6618812" cy="570285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rgbClr val="009999"/>
                </a:solidFill>
              </a:rPr>
              <a:t>DISTRIBUIÇÃO DOS RECURSOS POR EIXO 2018 - 2021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08427" y="117609"/>
            <a:ext cx="3635573" cy="4021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700" b="1" dirty="0">
                <a:solidFill>
                  <a:srgbClr val="019E97"/>
                </a:solidFill>
              </a:rPr>
              <a:t>DIRECIONAMENTO ESTRATÉGICO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6" y="2155705"/>
            <a:ext cx="8073427" cy="3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419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1414</Words>
  <Application>Microsoft Office PowerPoint</Application>
  <PresentationFormat>Apresentação na tela (4:3)</PresentationFormat>
  <Paragraphs>439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Frutiger LT Std</vt:lpstr>
      <vt:lpstr>Lucida Sans Unicode</vt:lpstr>
      <vt:lpstr>Open Sans</vt:lpstr>
      <vt:lpstr>Times New Roman</vt:lpstr>
      <vt:lpstr>Wingdings 3</vt:lpstr>
      <vt:lpstr>Tema do Office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Alguns PRINCIPAIS INDICADORES</vt:lpstr>
      <vt:lpstr>Apresentação do PowerPoint</vt:lpstr>
      <vt:lpstr>DISTRIBUIÇÃO DOS RECURSOS POR EIXO 2018 – 2021 (R$)</vt:lpstr>
      <vt:lpstr>DISTRIBUIÇÃO DOS RECURSOS POR EIXO 2018 - 2021</vt:lpstr>
      <vt:lpstr>RECEITAS PROJETADAS 2018 - 2021</vt:lpstr>
      <vt:lpstr>COMPOSIÇÃO DA RECEITA</vt:lpstr>
      <vt:lpstr>DISPÊNDIOS POR TIPO DE Programa</vt:lpstr>
      <vt:lpstr>Apresentação do PowerPoint</vt:lpstr>
      <vt:lpstr> DISPÊNDIOS POR FUNÇÃO 2018 - 2021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MUNICIPIO DE FORTALEZA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Miranda</dc:creator>
  <cp:lastModifiedBy>Diva Emilia L. Fernandes</cp:lastModifiedBy>
  <cp:revision>293</cp:revision>
  <cp:lastPrinted>2017-08-31T12:59:37Z</cp:lastPrinted>
  <dcterms:created xsi:type="dcterms:W3CDTF">2015-06-01T13:12:25Z</dcterms:created>
  <dcterms:modified xsi:type="dcterms:W3CDTF">2017-08-31T13:27:31Z</dcterms:modified>
</cp:coreProperties>
</file>